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36" autoAdjust="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9011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9011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1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1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1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2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2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2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2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2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2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2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2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2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9012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9013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3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3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3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3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3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3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3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3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3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4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4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4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4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4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4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4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4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4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4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5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5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5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5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5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5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5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5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5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5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6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6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6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6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6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6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6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6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6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6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7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7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7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7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7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7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7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7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7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7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8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8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8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8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8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8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8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8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8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8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9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9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9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9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9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9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9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9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9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9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0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0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0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0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0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0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0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0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0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0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1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1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1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1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1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1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1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1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1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1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2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2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2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2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2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2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2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2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2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2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3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3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3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3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3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3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3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3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3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3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4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4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4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4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4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4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4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4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4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4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5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25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25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25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25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25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25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25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25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25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6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26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26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26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26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9026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9026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9026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9026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9026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90E122A-F1FA-4C84-B9B9-83C4F91EFC3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4E540-61BB-4755-8987-257E42C2CCC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09C7-D4C5-4F32-8B2D-7AE429BAD2E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803F78B7-2729-4731-87DE-BD7C37020C7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EEAE6A6-8581-4546-ACAF-AB51949E185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51C139A2-C86E-481B-A489-C76C736E3C4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506AF-A382-40C7-97B8-D0C7CD441E6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F203B-5104-4DFA-9E16-369049AC186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CCCA0-7954-4131-98FD-BBE751ED255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AEC3-1BE0-4FE3-9C4E-7323B69EE14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38213-257E-49D9-B5A6-D2BD24DE3AA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E45D7-636B-4155-B997-D39EC4CE518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B9AFE-ABCB-417E-81B5-E90C789CCA8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3B464-6750-44D8-BE2E-CB30ECCF985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20000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8909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909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09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09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09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09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09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09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09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10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10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10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10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10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8910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910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0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0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0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1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1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1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1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1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1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1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1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1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1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2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2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2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2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2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2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2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2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2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2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3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3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3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3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3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3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3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3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3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3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4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4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4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4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4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4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4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4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4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4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5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5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5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5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5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5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5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5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5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5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6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6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6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6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6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6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6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6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6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6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17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7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7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7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7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7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7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7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7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7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8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8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8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8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8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8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8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8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8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8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9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9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9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9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9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9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9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9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9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19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0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0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0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0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0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0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0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0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0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0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1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1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1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1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1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1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1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1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1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1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2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2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2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2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2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2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2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22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22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22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23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23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23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23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23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23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3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923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23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23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924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8924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8924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8924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8924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A4E72585-D0CC-4470-8EDC-FD4D1EF981F2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8924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 spd="med" advClick="0" advTm="20000">
    <p:cover dir="r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https://encrypted-tbn3.gstatic.com/images?q=tbn:ANd9GcR9kfJEDhnjhdaSB-0m-XxapuCu7yRqdgArBx-buc5W4BeJLN9k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NEMZETI KÖZSZOLGÁLATI EGYETEM</a:t>
            </a:r>
          </a:p>
        </p:txBody>
      </p:sp>
      <p:pic>
        <p:nvPicPr>
          <p:cNvPr id="4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4680520" cy="2376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Általános bemutatás </a:t>
            </a:r>
            <a:r>
              <a:rPr lang="hu-HU" b="1" dirty="0" smtClean="0"/>
              <a:t>6.</a:t>
            </a:r>
            <a:endParaRPr lang="hu-HU" b="1" dirty="0"/>
          </a:p>
        </p:txBody>
      </p:sp>
      <p:sp>
        <p:nvSpPr>
          <p:cNvPr id="3277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endParaRPr lang="hu-HU" sz="2800" dirty="0"/>
          </a:p>
          <a:p>
            <a:r>
              <a:rPr lang="hu-HU" sz="2400" dirty="0"/>
              <a:t>a rendőrségi feladatok közül a legtöbb tevékenység ellátása </a:t>
            </a:r>
          </a:p>
          <a:p>
            <a:pPr>
              <a:buFont typeface="Arial" charset="0"/>
              <a:buNone/>
            </a:pPr>
            <a:endParaRPr lang="hu-HU" sz="2400" dirty="0"/>
          </a:p>
          <a:p>
            <a:r>
              <a:rPr lang="hu-HU" sz="2400" dirty="0"/>
              <a:t>a fentiek tükrében széles körű tudás és jogi ismeretek </a:t>
            </a:r>
            <a:r>
              <a:rPr lang="hu-HU" sz="2400" dirty="0" smtClean="0"/>
              <a:t>megszerzése, alkalmazása. Önálló döntések az ügyek elbírálásában.</a:t>
            </a:r>
            <a:endParaRPr lang="hu-HU" sz="2400" dirty="0"/>
          </a:p>
        </p:txBody>
      </p:sp>
      <p:pic>
        <p:nvPicPr>
          <p:cNvPr id="32775" name="Picture 7" descr="ANd9GcQ5FC4GgC7fcS6iEK7Qze_wTkWghuyY5k5j7CGSshVw0w30dX6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57863" y="2128838"/>
            <a:ext cx="2484437" cy="2854325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9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Általános bemutatás </a:t>
            </a:r>
            <a:r>
              <a:rPr lang="hu-HU" b="1" dirty="0" smtClean="0"/>
              <a:t>7.</a:t>
            </a:r>
            <a:endParaRPr lang="hu-HU" b="1" dirty="0"/>
          </a:p>
        </p:txBody>
      </p:sp>
      <p:sp>
        <p:nvSpPr>
          <p:cNvPr id="922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r>
              <a:rPr lang="hu-HU" sz="2000" dirty="0" smtClean="0"/>
              <a:t>kis </a:t>
            </a:r>
            <a:r>
              <a:rPr lang="hu-HU" sz="2000" dirty="0"/>
              <a:t>létszámra tekintettel „családias”, baráti légkör</a:t>
            </a:r>
          </a:p>
          <a:p>
            <a:endParaRPr lang="hu-HU" sz="2000" dirty="0"/>
          </a:p>
          <a:p>
            <a:r>
              <a:rPr lang="hu-HU" sz="2000" dirty="0" smtClean="0"/>
              <a:t>Az igazgatásrendészeti szakterületen dolgozók is rendőrök, hivatásos jogviszonyban teljesítenek szolgálatot. Jellemzően polgári </a:t>
            </a:r>
            <a:r>
              <a:rPr lang="hu-HU" sz="2000" dirty="0"/>
              <a:t>„civil” ruhás </a:t>
            </a:r>
            <a:r>
              <a:rPr lang="hu-HU" sz="2000" dirty="0" smtClean="0"/>
              <a:t>a szolgálat ellátás.</a:t>
            </a:r>
            <a:r>
              <a:rPr lang="hu-HU" sz="2000" dirty="0"/>
              <a:t> </a:t>
            </a:r>
            <a:r>
              <a:rPr lang="hu-HU" sz="2000" dirty="0" smtClean="0"/>
              <a:t>Természetesen a feladattól függően, esetenként, egyenruhás szolgálatba is vezényelhetők. </a:t>
            </a:r>
          </a:p>
        </p:txBody>
      </p:sp>
      <p:graphicFrame>
        <p:nvGraphicFramePr>
          <p:cNvPr id="9229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67400" y="3573463"/>
          <a:ext cx="1763713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Bitkép" r:id="rId3" imgW="2591162" imgH="3809524" progId="Paint.Picture">
                  <p:embed/>
                </p:oleObj>
              </mc:Choice>
              <mc:Fallback>
                <p:oleObj name="Bitkép" r:id="rId3" imgW="2591162" imgH="3809524" progId="Paint.Picture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73463"/>
                        <a:ext cx="1763713" cy="2592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10" descr="ANd9GcTKWHs0Kebip_7FwK1U8YW9ipkLwwoS5RvmkE8K54IFyzet0qf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484313"/>
            <a:ext cx="2514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176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Általános bemutatás </a:t>
            </a:r>
            <a:r>
              <a:rPr lang="hu-HU" b="1" dirty="0" smtClean="0"/>
              <a:t>8.</a:t>
            </a:r>
            <a:endParaRPr lang="hu-HU" b="1" dirty="0"/>
          </a:p>
        </p:txBody>
      </p:sp>
      <p:sp>
        <p:nvSpPr>
          <p:cNvPr id="1229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r>
              <a:rPr lang="hu-HU" sz="2400" dirty="0" smtClean="0"/>
              <a:t>Általában hivatali </a:t>
            </a:r>
            <a:r>
              <a:rPr lang="hu-HU" sz="2400" dirty="0"/>
              <a:t>munkaidő </a:t>
            </a:r>
            <a:br>
              <a:rPr lang="hu-HU" sz="2400" dirty="0"/>
            </a:br>
            <a:r>
              <a:rPr lang="hu-HU" sz="2400" dirty="0"/>
              <a:t>(08.00-16.00 óra)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szombat, </a:t>
            </a:r>
            <a:r>
              <a:rPr lang="hu-HU" sz="2400" dirty="0" smtClean="0"/>
              <a:t>vasárnap jellemzően </a:t>
            </a:r>
            <a:r>
              <a:rPr lang="hu-HU" sz="2400" dirty="0"/>
              <a:t>szabadnap</a:t>
            </a:r>
          </a:p>
        </p:txBody>
      </p:sp>
      <p:pic>
        <p:nvPicPr>
          <p:cNvPr id="12295" name="Picture 7" descr="4958_1349944661_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125538"/>
            <a:ext cx="2185988" cy="2185987"/>
          </a:xfrm>
          <a:noFill/>
          <a:ln/>
        </p:spPr>
      </p:pic>
      <p:pic>
        <p:nvPicPr>
          <p:cNvPr id="12296" name="Picture 8" descr="Hivatali felel&amp;odblac;sségbiztosítá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9925" y="1989138"/>
            <a:ext cx="1749425" cy="1941512"/>
          </a:xfrm>
          <a:noFill/>
          <a:ln/>
        </p:spPr>
      </p:pic>
      <p:pic>
        <p:nvPicPr>
          <p:cNvPr id="12298" name="Picture 10" descr="ANd9GcT7PdFW6UljHAYBH6IsdaqgO8QooI8-l_YEjGrSMlmr5YnClo_q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860800"/>
            <a:ext cx="25209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ANd9GcQ7qXE66gRR90SsAsQY4NNwpnZkEQpbAC68gYpM3T3ueWPI_tPP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941888"/>
            <a:ext cx="22733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64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Feladatai, tevékenységei 1.</a:t>
            </a:r>
          </a:p>
        </p:txBody>
      </p:sp>
      <p:sp>
        <p:nvSpPr>
          <p:cNvPr id="3482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r>
              <a:rPr lang="hu-HU" sz="2400" dirty="0"/>
              <a:t>fegyverrendészet, fegyverengedélyezési eljárás lefolytatása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2400" dirty="0"/>
              <a:t>önvédelmi, vadász, sport célú </a:t>
            </a:r>
            <a:r>
              <a:rPr lang="hu-HU" sz="2400" dirty="0" smtClean="0"/>
              <a:t>lőfegyverek </a:t>
            </a:r>
            <a:r>
              <a:rPr lang="hu-HU" sz="2400" dirty="0"/>
              <a:t>engedélyezése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2400" dirty="0"/>
              <a:t>gáz- és riasztófegyver viselésének engedélyezése</a:t>
            </a:r>
            <a:r>
              <a:rPr lang="hu-HU" sz="2800" dirty="0"/>
              <a:t> </a:t>
            </a:r>
          </a:p>
        </p:txBody>
      </p:sp>
      <p:pic>
        <p:nvPicPr>
          <p:cNvPr id="34824" name="Picture 8" descr="ANd9GcTN2v-XXj1-Jc6RjYcN8Wg67thCWX6AlPGJ8njHA-PoE398RJ96V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1379538"/>
            <a:ext cx="3024188" cy="2584450"/>
          </a:xfrm>
          <a:noFill/>
          <a:ln/>
        </p:spPr>
      </p:pic>
      <p:pic>
        <p:nvPicPr>
          <p:cNvPr id="34825" name="Picture 9" descr="ANd9GcSiIowYldRhDyf2_FRndKAG6oc4lqu7l3pfcNn88CGWG29Br_Z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4075113"/>
            <a:ext cx="3097213" cy="2192337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Feladatai, tevékenységei 2.</a:t>
            </a:r>
          </a:p>
        </p:txBody>
      </p:sp>
      <p:sp>
        <p:nvSpPr>
          <p:cNvPr id="3789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endParaRPr lang="hu-HU" sz="2400"/>
          </a:p>
          <a:p>
            <a:endParaRPr lang="hu-HU" sz="2400"/>
          </a:p>
          <a:p>
            <a:r>
              <a:rPr lang="hu-HU" sz="2400"/>
              <a:t>szabálysértési eljárások lefolytatása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2400"/>
              <a:t>közlekedési szabálysértések,</a:t>
            </a:r>
            <a:br>
              <a:rPr lang="hu-HU" sz="2400"/>
            </a:br>
            <a:r>
              <a:rPr lang="hu-HU" sz="2400"/>
              <a:t>anyagi káros „koccanásos” balesetek vizsgálata</a:t>
            </a:r>
          </a:p>
        </p:txBody>
      </p:sp>
      <p:pic>
        <p:nvPicPr>
          <p:cNvPr id="37895" name="irc_mi" descr="baleset_budai_fiskalis0320140930194426-1600x10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2060575"/>
            <a:ext cx="4500563" cy="2874963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8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Feladatai, tevékenységei 3.</a:t>
            </a:r>
          </a:p>
        </p:txBody>
      </p:sp>
      <p:sp>
        <p:nvSpPr>
          <p:cNvPr id="4096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/>
              <a:t>szabálysértési eljárások lefolytatása pl.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hu-HU" sz="24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sz="2400"/>
              <a:t>gyülekezési joggal visszaélés szabálysértés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hu-HU" sz="24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sz="2400"/>
              <a:t>közbiztonságra különösen veszélyes eszközzel kapcsolatos szabálysértés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hu-HU" sz="24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hu-HU" sz="2400"/>
          </a:p>
        </p:txBody>
      </p:sp>
      <p:pic>
        <p:nvPicPr>
          <p:cNvPr id="40967" name="irc_mi" descr="tuntetes_devizahitelesek_mt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65838" y="1771650"/>
            <a:ext cx="2616200" cy="1670050"/>
          </a:xfrm>
          <a:noFill/>
          <a:ln/>
        </p:spPr>
      </p:pic>
      <p:pic>
        <p:nvPicPr>
          <p:cNvPr id="40968" name="Picture 8" descr="ANd9GcQQOPzY2pwRKK_dfhcJ2zfcqqv2RtsqDSo8cUPbfjUua5zlNTFz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6613" y="3632200"/>
            <a:ext cx="2478087" cy="1379538"/>
          </a:xfrm>
          <a:noFill/>
          <a:ln/>
        </p:spPr>
      </p:pic>
      <p:pic>
        <p:nvPicPr>
          <p:cNvPr id="40970" name="Picture 10" descr="ANd9GcT5lcO40G6uqL7qkRhtVNd5ze4CufWjLVMzJwUuiIcXTUI_IVmn-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072063"/>
            <a:ext cx="28654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2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Feladatai, tevékenységei 4.</a:t>
            </a:r>
          </a:p>
        </p:txBody>
      </p:sp>
      <p:sp>
        <p:nvSpPr>
          <p:cNvPr id="6554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endParaRPr lang="hu-HU" sz="2800" dirty="0"/>
          </a:p>
          <a:p>
            <a:r>
              <a:rPr lang="hu-HU" sz="2800" dirty="0"/>
              <a:t>személy- és vagyonvédelmi, valamint magánnyomozói tevékenység </a:t>
            </a:r>
            <a:r>
              <a:rPr lang="hu-HU" sz="2800" dirty="0" smtClean="0"/>
              <a:t>engedélyezése, ellenőrzése</a:t>
            </a:r>
            <a:endParaRPr lang="hu-HU" sz="2800" dirty="0"/>
          </a:p>
        </p:txBody>
      </p:sp>
      <p:pic>
        <p:nvPicPr>
          <p:cNvPr id="65543" name="irc_mi" descr="igazolvan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6650" y="1628775"/>
            <a:ext cx="3038475" cy="1824038"/>
          </a:xfrm>
          <a:noFill/>
          <a:ln/>
        </p:spPr>
      </p:pic>
      <p:pic>
        <p:nvPicPr>
          <p:cNvPr id="65544" name="irc_mi" descr="rezsioradij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46650" y="3562350"/>
            <a:ext cx="2973388" cy="2136775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Feladatai, tevékenységei 5.</a:t>
            </a:r>
          </a:p>
        </p:txBody>
      </p:sp>
      <p:sp>
        <p:nvSpPr>
          <p:cNvPr id="6861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polgári célú robbanóanyagok és pirotechnikai </a:t>
            </a:r>
            <a:r>
              <a:rPr lang="hu-HU" sz="2800" dirty="0" smtClean="0"/>
              <a:t>termékek alkalmazásának </a:t>
            </a:r>
            <a:r>
              <a:rPr lang="hu-HU" sz="2800" dirty="0"/>
              <a:t>engedélyezése </a:t>
            </a:r>
          </a:p>
        </p:txBody>
      </p:sp>
      <p:pic>
        <p:nvPicPr>
          <p:cNvPr id="68615" name="irc_mi" descr="pirotech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68938" y="2416175"/>
            <a:ext cx="2463800" cy="3038475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7424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Feladatai, tevékenységei 6.</a:t>
            </a:r>
          </a:p>
        </p:txBody>
      </p:sp>
      <p:sp>
        <p:nvSpPr>
          <p:cNvPr id="7066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r>
              <a:rPr lang="hu-HU" sz="2800"/>
              <a:t>egyes rendészeti feladatot ellátó személyek (pl. mezőőr, halászati őr, természetvédelmi őr, közterület-felügyelő) tevékenységének engedélyezése</a:t>
            </a:r>
          </a:p>
        </p:txBody>
      </p:sp>
      <p:pic>
        <p:nvPicPr>
          <p:cNvPr id="70663" name="irc_mi" descr="4864_halaszati-ori-ismeretek-tanany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439863"/>
            <a:ext cx="3313113" cy="2346325"/>
          </a:xfrm>
          <a:noFill/>
          <a:ln/>
        </p:spPr>
      </p:pic>
      <p:pic>
        <p:nvPicPr>
          <p:cNvPr id="70664" name="irc_mi" descr="csepeli-hajlektalanok%281%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41900" y="3924300"/>
            <a:ext cx="3408363" cy="2174875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14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Feladatai, tevékenységei 7.</a:t>
            </a:r>
          </a:p>
        </p:txBody>
      </p:sp>
      <p:sp>
        <p:nvSpPr>
          <p:cNvPr id="7373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endParaRPr lang="hu-HU" sz="2800"/>
          </a:p>
          <a:p>
            <a:endParaRPr lang="hu-HU" sz="2800"/>
          </a:p>
          <a:p>
            <a:r>
              <a:rPr lang="hu-HU" sz="2800"/>
              <a:t>megkülönböztető és figyelmeztető jelzés használatának engedélyezése</a:t>
            </a:r>
          </a:p>
        </p:txBody>
      </p:sp>
      <p:pic>
        <p:nvPicPr>
          <p:cNvPr id="73735" name="irc_mi" descr="Shark_H_Power_L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1375" y="1828800"/>
            <a:ext cx="4191000" cy="1716088"/>
          </a:xfrm>
          <a:noFill/>
          <a:ln/>
        </p:spPr>
      </p:pic>
      <p:pic>
        <p:nvPicPr>
          <p:cNvPr id="73736" name="irc_mi" descr="20070830sargalamp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37113" y="3924300"/>
            <a:ext cx="3817937" cy="2174875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8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/>
      <p:bldP spid="7373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RENDÉSZETTUDOMÁNYI </a:t>
            </a:r>
            <a:r>
              <a:rPr lang="hu-HU" b="1" dirty="0"/>
              <a:t>KAR</a:t>
            </a:r>
          </a:p>
        </p:txBody>
      </p:sp>
      <p:sp>
        <p:nvSpPr>
          <p:cNvPr id="410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endParaRPr lang="hu-HU" sz="2800"/>
          </a:p>
          <a:p>
            <a:endParaRPr lang="hu-HU" sz="2800"/>
          </a:p>
        </p:txBody>
      </p:sp>
      <p:pic>
        <p:nvPicPr>
          <p:cNvPr id="3" name="Online kép helye 2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3203848" y="2060848"/>
            <a:ext cx="2980928" cy="298092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Feladatai, tevékenységei 8.</a:t>
            </a:r>
          </a:p>
        </p:txBody>
      </p:sp>
      <p:sp>
        <p:nvSpPr>
          <p:cNvPr id="7680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endParaRPr lang="hu-HU" sz="2800"/>
          </a:p>
          <a:p>
            <a:endParaRPr lang="hu-HU" sz="2800"/>
          </a:p>
          <a:p>
            <a:r>
              <a:rPr lang="hu-HU" sz="2800"/>
              <a:t>az atomenergia tevékenységhez kapcsolódó feladatok ellátása</a:t>
            </a:r>
          </a:p>
        </p:txBody>
      </p:sp>
      <p:pic>
        <p:nvPicPr>
          <p:cNvPr id="76807" name="irc_mi" descr="paks-430x3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1375" y="2346325"/>
            <a:ext cx="4191000" cy="3006725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8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Feladatai, tevékenységei 9.</a:t>
            </a:r>
          </a:p>
        </p:txBody>
      </p:sp>
      <p:sp>
        <p:nvSpPr>
          <p:cNvPr id="7885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endParaRPr lang="hu-HU" sz="2800"/>
          </a:p>
          <a:p>
            <a:endParaRPr lang="hu-HU" sz="2800"/>
          </a:p>
          <a:p>
            <a:r>
              <a:rPr lang="hu-HU" sz="2800"/>
              <a:t>kábítószer, pszichotrop anyagok legális forgalmának, tárolásának ellenőrzése</a:t>
            </a:r>
          </a:p>
        </p:txBody>
      </p:sp>
      <p:pic>
        <p:nvPicPr>
          <p:cNvPr id="78855" name="irc_mi" descr="drogok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1375" y="2441575"/>
            <a:ext cx="4191000" cy="2814638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7968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1"/>
      <p:bldP spid="7885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u-HU" dirty="0"/>
          </a:p>
          <a:p>
            <a:pPr algn="ctr"/>
            <a:r>
              <a:rPr lang="hu-HU" dirty="0"/>
              <a:t>Az </a:t>
            </a:r>
            <a:r>
              <a:rPr lang="hu-HU" dirty="0" smtClean="0"/>
              <a:t>Igazgatásrendészeti és Nemzetközi Rendészeti Tanszék </a:t>
            </a:r>
            <a:r>
              <a:rPr lang="hu-HU" dirty="0"/>
              <a:t>valamennyi munkatársa a jövőbeni viszontlátás reményében sok sikert kíván az érettségi vizsgához!</a:t>
            </a:r>
          </a:p>
        </p:txBody>
      </p:sp>
    </p:spTree>
  </p:cSld>
  <p:clrMapOvr>
    <a:masterClrMapping/>
  </p:clrMapOvr>
  <p:transition spd="med" advClick="0" advTm="5000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/>
              <a:t>RENDÉSZETI IGAZGATÁSI ALAPSZAK</a:t>
            </a:r>
            <a:br>
              <a:rPr lang="hu-HU" sz="3200" b="1" dirty="0"/>
            </a:br>
            <a:r>
              <a:rPr lang="hu-HU" sz="3200" b="1" dirty="0"/>
              <a:t>IGAZGATÁSRENDÉSZETI </a:t>
            </a:r>
            <a:r>
              <a:rPr lang="hu-HU" sz="3200" b="1" dirty="0" smtClean="0"/>
              <a:t>RENDŐR SZAKIRÁNY</a:t>
            </a:r>
            <a:endParaRPr lang="hu-HU" sz="3200" b="1" dirty="0"/>
          </a:p>
        </p:txBody>
      </p:sp>
      <p:sp>
        <p:nvSpPr>
          <p:cNvPr id="614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r>
              <a:rPr lang="hu-HU" sz="2400" dirty="0"/>
              <a:t>az igazgatásrendészet az általános rendőrségi feladatok ellátására létrehozott szerv, a „rendőrség” egyik szolgálati ága, szervezeti egysége</a:t>
            </a:r>
          </a:p>
          <a:p>
            <a:pPr>
              <a:buFont typeface="Arial" charset="0"/>
              <a:buNone/>
            </a:pPr>
            <a:endParaRPr lang="hu-HU" sz="2400" dirty="0"/>
          </a:p>
        </p:txBody>
      </p:sp>
      <p:pic>
        <p:nvPicPr>
          <p:cNvPr id="6151" name="Picture 7" descr="ANd9GcSgkgM94pRJbI4Ricb1gguvtgucrQDza5mwbqpQwfWInaaZf9zflQ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1773238"/>
            <a:ext cx="3178175" cy="3844925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13088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1"/>
      <p:bldP spid="614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/>
              <a:t>Az igazgatásrendészet tagozódása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7783513" cy="4498975"/>
          </a:xfrm>
        </p:spPr>
        <p:txBody>
          <a:bodyPr/>
          <a:lstStyle/>
          <a:p>
            <a:pPr lvl="2"/>
            <a:r>
              <a:rPr lang="hu-HU" sz="2000" dirty="0"/>
              <a:t>az Országos Rendőr-főkapitányságon Igazgatásrendészeti Főosztály,</a:t>
            </a:r>
          </a:p>
          <a:p>
            <a:pPr lvl="2"/>
            <a:r>
              <a:rPr lang="hu-HU" sz="2000" dirty="0"/>
              <a:t>a Budapesti Rendőr-főkapitányságon Igazgatásrendészeti Főosztály,</a:t>
            </a:r>
          </a:p>
          <a:p>
            <a:pPr lvl="2"/>
            <a:r>
              <a:rPr lang="hu-HU" sz="2000"/>
              <a:t>19 </a:t>
            </a:r>
            <a:r>
              <a:rPr lang="hu-HU" sz="2000" smtClean="0"/>
              <a:t>vármegyei </a:t>
            </a:r>
            <a:r>
              <a:rPr lang="hu-HU" sz="2000" dirty="0"/>
              <a:t>rendőr-főkapitányságon igazgatásrendészeti osztály,</a:t>
            </a:r>
          </a:p>
          <a:p>
            <a:pPr lvl="2"/>
            <a:r>
              <a:rPr lang="hu-HU" sz="2000" dirty="0"/>
              <a:t>154 rendőrkapitányságon igazgatásrendészeti osztály, kisebb kapitányságokon alosztály, csoport működik.</a:t>
            </a:r>
          </a:p>
        </p:txBody>
      </p:sp>
    </p:spTree>
  </p:cSld>
  <p:clrMapOvr>
    <a:masterClrMapping/>
  </p:clrMapOvr>
  <p:transition spd="med" advClick="0" advTm="13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Általános bemutatás </a:t>
            </a:r>
            <a:r>
              <a:rPr lang="hu-HU" b="1" dirty="0" smtClean="0"/>
              <a:t>1.</a:t>
            </a:r>
            <a:endParaRPr lang="hu-HU" b="1" dirty="0"/>
          </a:p>
        </p:txBody>
      </p:sp>
      <p:sp>
        <p:nvSpPr>
          <p:cNvPr id="16395" name="Rectangle 11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400" dirty="0" smtClean="0"/>
              <a:t>irodai </a:t>
            </a:r>
            <a:r>
              <a:rPr lang="hu-HU" sz="2400" dirty="0"/>
              <a:t>feladatok, tevékenységek ellátása</a:t>
            </a:r>
          </a:p>
        </p:txBody>
      </p:sp>
      <p:pic>
        <p:nvPicPr>
          <p:cNvPr id="16391" name="Picture 7" descr="ANd9GcTNOWVfINVqrQl8BhPDb6UQdte1CPAI1rSJHx8fplTT2O2N3XLXK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3550" y="1625600"/>
            <a:ext cx="2817813" cy="1679575"/>
          </a:xfrm>
          <a:noFill/>
          <a:ln/>
        </p:spPr>
      </p:pic>
      <p:pic>
        <p:nvPicPr>
          <p:cNvPr id="16392" name="Picture 8" descr="ANd9GcQh2cRnxPmIZcUH3ieTsm_ll3gedQcCYZ5BNqBL69ycKRWeRNm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88013" y="3933825"/>
            <a:ext cx="3455987" cy="2500313"/>
          </a:xfrm>
          <a:noFill/>
          <a:ln/>
        </p:spPr>
      </p:pic>
    </p:spTree>
  </p:cSld>
  <p:clrMapOvr>
    <a:masterClrMapping/>
  </p:clrMapOvr>
  <p:transition spd="med" advClick="0" advTm="784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Általános bemutatás </a:t>
            </a:r>
            <a:r>
              <a:rPr lang="hu-HU" b="1" dirty="0" smtClean="0"/>
              <a:t>2.</a:t>
            </a:r>
            <a:endParaRPr lang="hu-HU" b="1" dirty="0"/>
          </a:p>
        </p:txBody>
      </p:sp>
      <p:sp>
        <p:nvSpPr>
          <p:cNvPr id="2048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r>
              <a:rPr lang="hu-HU" sz="2400" dirty="0" smtClean="0"/>
              <a:t>Az irodai </a:t>
            </a:r>
            <a:r>
              <a:rPr lang="hu-HU" sz="2400" dirty="0"/>
              <a:t>feladatokon, tevékenységeken kívül, közterületi szolgálat ellátás </a:t>
            </a:r>
            <a:r>
              <a:rPr lang="hu-HU" sz="2400" dirty="0" smtClean="0"/>
              <a:t>nem jellemző. Külön utasítás alapján, fokozott ellenőrzések, más – több rendőrt igénylő eljárások –  végrehajtásában részt vesznek az igazgatásrendészeti szakterület munkatársai is.</a:t>
            </a:r>
            <a:endParaRPr lang="hu-HU" sz="2400" dirty="0"/>
          </a:p>
        </p:txBody>
      </p:sp>
      <p:pic>
        <p:nvPicPr>
          <p:cNvPr id="20487" name="Picture 7" descr="ANd9GcSZDFU_0Jkg-uExCZQQLWcMQvoxRfLNNO7VSSWFeelZyRu5VtI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1225" y="1625600"/>
            <a:ext cx="3016250" cy="1565275"/>
          </a:xfrm>
          <a:noFill/>
          <a:ln/>
        </p:spPr>
      </p:pic>
      <p:pic>
        <p:nvPicPr>
          <p:cNvPr id="20490" name="Picture 10" descr="ANd9GcSXIlq2xxbjGXeD8o-Q6zAxTBCANyR0Pkvn10xzaeOqivk5JSr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43513" y="2987675"/>
            <a:ext cx="2622550" cy="1798638"/>
          </a:xfrm>
          <a:noFill/>
          <a:ln/>
        </p:spPr>
      </p:pic>
      <p:pic>
        <p:nvPicPr>
          <p:cNvPr id="20492" name="Picture 12" descr="ANd9GcTLH9cDR03KDyw7f289fTXdplFKUncPN5MiwSpBVvizYtWyK-lZ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437063"/>
            <a:ext cx="2686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344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Általános bemutatás </a:t>
            </a:r>
            <a:r>
              <a:rPr lang="hu-HU" b="1" dirty="0" smtClean="0"/>
              <a:t>3.</a:t>
            </a:r>
            <a:endParaRPr lang="hu-HU" b="1" dirty="0"/>
          </a:p>
        </p:txBody>
      </p:sp>
      <p:sp>
        <p:nvSpPr>
          <p:cNvPr id="2355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marL="533400" indent="-533400"/>
            <a:r>
              <a:rPr lang="hu-HU" sz="2400" dirty="0" smtClean="0"/>
              <a:t>Jellemzően irodában </a:t>
            </a:r>
            <a:r>
              <a:rPr lang="hu-HU" sz="2400" dirty="0"/>
              <a:t>történő feladatellátás</a:t>
            </a:r>
          </a:p>
          <a:p>
            <a:pPr marL="533400" indent="-533400">
              <a:buFont typeface="Arial" charset="0"/>
              <a:buNone/>
            </a:pPr>
            <a:endParaRPr lang="hu-HU" sz="2400" dirty="0"/>
          </a:p>
          <a:p>
            <a:pPr marL="533400" indent="-533400"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2400" dirty="0"/>
              <a:t>esőtől,</a:t>
            </a:r>
          </a:p>
          <a:p>
            <a:pPr marL="533400" indent="-533400"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2400" dirty="0"/>
              <a:t>forróságtól,</a:t>
            </a:r>
          </a:p>
          <a:p>
            <a:pPr marL="533400" indent="-533400"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2400" dirty="0"/>
              <a:t>széltől, </a:t>
            </a:r>
          </a:p>
          <a:p>
            <a:pPr marL="533400" indent="-533400"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2400" dirty="0"/>
              <a:t>hótól védett munkakörnyezet</a:t>
            </a:r>
          </a:p>
        </p:txBody>
      </p:sp>
      <p:pic>
        <p:nvPicPr>
          <p:cNvPr id="23559" name="Picture 7" descr="ANd9GcSstOcD8OdvFIUKwU4BNeFeIaMT-3TcUwqLW2X2RtE96tcGo56EG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1092994"/>
            <a:ext cx="2592387" cy="2112962"/>
          </a:xfrm>
          <a:noFill/>
          <a:ln/>
        </p:spPr>
      </p:pic>
      <p:pic>
        <p:nvPicPr>
          <p:cNvPr id="23560" name="Picture 8" descr="ANd9GcTNxvJGMkibu6uGQu39-RZpDJ9u8ftXVO01AwbXDWjRcYQmqZv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7763" y="2492375"/>
            <a:ext cx="2705100" cy="1911350"/>
          </a:xfrm>
          <a:noFill/>
          <a:ln/>
        </p:spPr>
      </p:pic>
      <p:pic>
        <p:nvPicPr>
          <p:cNvPr id="23562" name="Picture 10" descr="ANd9GcSUlFZ1yhcJlY8T_vNiXlftAnYIJlhgrIqqifbb_bMVBRVdn8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3644900"/>
            <a:ext cx="26336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ANd9GcSmC28v2pLGN3IBg72V7AD-8GqF0f4wz-kQuung64-cDoAFS5eAu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746625"/>
            <a:ext cx="259238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184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Általános bemutatás </a:t>
            </a:r>
            <a:r>
              <a:rPr lang="hu-HU" b="1" dirty="0" smtClean="0"/>
              <a:t>4.</a:t>
            </a:r>
            <a:endParaRPr lang="hu-HU" b="1" dirty="0"/>
          </a:p>
        </p:txBody>
      </p:sp>
      <p:sp>
        <p:nvSpPr>
          <p:cNvPr id="2662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r>
              <a:rPr lang="hu-HU" sz="2400"/>
              <a:t>kiszámítható, tervezhető </a:t>
            </a:r>
          </a:p>
          <a:p>
            <a:pPr>
              <a:buFont typeface="Arial" charset="0"/>
              <a:buNone/>
            </a:pPr>
            <a:r>
              <a:rPr lang="hu-HU" sz="2400"/>
              <a:t>   magánélet</a:t>
            </a:r>
          </a:p>
          <a:p>
            <a:pPr>
              <a:buFont typeface="Arial" charset="0"/>
              <a:buNone/>
            </a:pPr>
            <a:endParaRPr lang="hu-HU" sz="2400"/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2400"/>
              <a:t>szórakozás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2400"/>
              <a:t>üdülés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2400"/>
              <a:t>sport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hu-HU" sz="2400"/>
              <a:t>kultúra, művészet</a:t>
            </a:r>
          </a:p>
        </p:txBody>
      </p:sp>
      <p:pic>
        <p:nvPicPr>
          <p:cNvPr id="26631" name="Picture 7" descr="ANd9GcQ_BHvV0SXTG0td0xLb69PSfc73277_FgZV73n0qb_Ngg6wAaG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125538"/>
            <a:ext cx="1901825" cy="1944687"/>
          </a:xfrm>
          <a:noFill/>
          <a:ln/>
        </p:spPr>
      </p:pic>
      <p:pic>
        <p:nvPicPr>
          <p:cNvPr id="26636" name="Picture 12" descr="ANd9GcScPdbCpFi4XODnMTOchYoAeSVs35L0oYWr6PHFUm6ssciTTyCIt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81725" y="1700213"/>
            <a:ext cx="2962275" cy="1543050"/>
          </a:xfrm>
          <a:noFill/>
          <a:ln/>
        </p:spPr>
      </p:pic>
      <p:pic>
        <p:nvPicPr>
          <p:cNvPr id="26637" name="Picture 13" descr="https://encrypted-tbn3.gstatic.com/images?q=tbn:ANd9GcR9kfJEDhnjhdaSB-0m-XxapuCu7yRqdgArBx-buc5W4BeJLN9k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211638" y="3068638"/>
            <a:ext cx="2962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ANd9GcT_vnSWrg_Zd_iAkIS3zNYSTVpe271kl2Vj4l9W3QLrlCfuEKg6y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40052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ANd9GcSBecQ12afllSbblj8YYTlovG1JPiXfrElHs6KuflJc3vN5GIOE7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81525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4592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Általános bemutatás </a:t>
            </a:r>
            <a:r>
              <a:rPr lang="hu-HU" b="1" dirty="0" smtClean="0"/>
              <a:t>5.</a:t>
            </a:r>
            <a:endParaRPr lang="hu-HU" b="1" dirty="0"/>
          </a:p>
        </p:txBody>
      </p:sp>
      <p:sp>
        <p:nvSpPr>
          <p:cNvPr id="2970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endParaRPr lang="hu-HU" sz="2800"/>
          </a:p>
          <a:p>
            <a:endParaRPr lang="hu-HU" sz="2800"/>
          </a:p>
          <a:p>
            <a:r>
              <a:rPr lang="hu-HU" sz="2400"/>
              <a:t>ügyfelekkel, állampolgárokkal történő kapcsolattartás</a:t>
            </a:r>
          </a:p>
        </p:txBody>
      </p:sp>
      <p:pic>
        <p:nvPicPr>
          <p:cNvPr id="29703" name="irc_mi" descr="hir_az_ugyf%C3%A9l_mindenekfelet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37050" y="1557338"/>
            <a:ext cx="1957388" cy="2592387"/>
          </a:xfrm>
          <a:noFill/>
          <a:ln/>
        </p:spPr>
      </p:pic>
      <p:pic>
        <p:nvPicPr>
          <p:cNvPr id="29704" name="Picture 8" descr="Serviz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08625" y="3860800"/>
            <a:ext cx="3313113" cy="2246313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Click="0" advTm="8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2.5|2.4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8|2.2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3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7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6.|4.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2.7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4|2.3|2.8|2.1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|1.8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2.7|1.7|2.4|1.7|2.4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|2.4|3.2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2.7|2.4"/>
</p:tagLst>
</file>

<file path=ppt/theme/theme1.xml><?xml version="1.0" encoding="utf-8"?>
<a:theme xmlns:a="http://schemas.openxmlformats.org/drawingml/2006/main" name="Iránytű">
  <a:themeElements>
    <a:clrScheme name="Iránytű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Iránytű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ránytű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ánytű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ánytű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795</TotalTime>
  <Words>419</Words>
  <Application>Microsoft Office PowerPoint</Application>
  <PresentationFormat>Diavetítés a képernyőre (4:3 oldalarány)</PresentationFormat>
  <Paragraphs>88</Paragraphs>
  <Slides>22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Tahoma</vt:lpstr>
      <vt:lpstr>Wingdings</vt:lpstr>
      <vt:lpstr>Iránytű</vt:lpstr>
      <vt:lpstr>Bitkép</vt:lpstr>
      <vt:lpstr>NEMZETI KÖZSZOLGÁLATI EGYETEM</vt:lpstr>
      <vt:lpstr>RENDÉSZETTUDOMÁNYI KAR</vt:lpstr>
      <vt:lpstr>RENDÉSZETI IGAZGATÁSI ALAPSZAK IGAZGATÁSRENDÉSZETI RENDŐR SZAKIRÁNY</vt:lpstr>
      <vt:lpstr>Az igazgatásrendészet tagozódása</vt:lpstr>
      <vt:lpstr>Általános bemutatás 1.</vt:lpstr>
      <vt:lpstr>Általános bemutatás 2.</vt:lpstr>
      <vt:lpstr>Általános bemutatás 3.</vt:lpstr>
      <vt:lpstr>Általános bemutatás 4.</vt:lpstr>
      <vt:lpstr>Általános bemutatás 5.</vt:lpstr>
      <vt:lpstr>Általános bemutatás 6.</vt:lpstr>
      <vt:lpstr>Általános bemutatás 7.</vt:lpstr>
      <vt:lpstr>Általános bemutatás 8.</vt:lpstr>
      <vt:lpstr>Feladatai, tevékenységei 1.</vt:lpstr>
      <vt:lpstr>Feladatai, tevékenységei 2.</vt:lpstr>
      <vt:lpstr>Feladatai, tevékenységei 3.</vt:lpstr>
      <vt:lpstr>Feladatai, tevékenységei 4.</vt:lpstr>
      <vt:lpstr>Feladatai, tevékenységei 5.</vt:lpstr>
      <vt:lpstr>Feladatai, tevékenységei 6.</vt:lpstr>
      <vt:lpstr>Feladatai, tevékenységei 7.</vt:lpstr>
      <vt:lpstr>Feladatai, tevékenységei 8.</vt:lpstr>
      <vt:lpstr>Feladatai, tevékenységei 9.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NEMZETI KÖZSZOLGÁLATI EGYETEM</dc:title>
  <dc:creator>DERRICK</dc:creator>
  <cp:lastModifiedBy>Sándor Krisztina</cp:lastModifiedBy>
  <cp:revision>87</cp:revision>
  <dcterms:created xsi:type="dcterms:W3CDTF">2014-11-23T16:01:58Z</dcterms:created>
  <dcterms:modified xsi:type="dcterms:W3CDTF">2023-11-20T06:40:39Z</dcterms:modified>
</cp:coreProperties>
</file>